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6"/>
  </p:notesMasterIdLst>
  <p:handoutMasterIdLst>
    <p:handoutMasterId r:id="rId97"/>
  </p:handoutMasterIdLst>
  <p:sldIdLst>
    <p:sldId id="263" r:id="rId5"/>
    <p:sldId id="551" r:id="rId6"/>
    <p:sldId id="574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381" r:id="rId15"/>
    <p:sldId id="388" r:id="rId16"/>
    <p:sldId id="382" r:id="rId17"/>
    <p:sldId id="383" r:id="rId18"/>
    <p:sldId id="384" r:id="rId19"/>
    <p:sldId id="385" r:id="rId20"/>
    <p:sldId id="386" r:id="rId21"/>
    <p:sldId id="291" r:id="rId22"/>
    <p:sldId id="389" r:id="rId23"/>
    <p:sldId id="292" r:id="rId24"/>
    <p:sldId id="391" r:id="rId25"/>
    <p:sldId id="387" r:id="rId26"/>
    <p:sldId id="392" r:id="rId27"/>
    <p:sldId id="377" r:id="rId28"/>
    <p:sldId id="401" r:id="rId29"/>
    <p:sldId id="368" r:id="rId30"/>
    <p:sldId id="365" r:id="rId31"/>
    <p:sldId id="394" r:id="rId32"/>
    <p:sldId id="395" r:id="rId33"/>
    <p:sldId id="396" r:id="rId34"/>
    <p:sldId id="397" r:id="rId35"/>
    <p:sldId id="367" r:id="rId36"/>
    <p:sldId id="398" r:id="rId37"/>
    <p:sldId id="399" r:id="rId38"/>
    <p:sldId id="300" r:id="rId39"/>
    <p:sldId id="301" r:id="rId40"/>
    <p:sldId id="302" r:id="rId41"/>
    <p:sldId id="400" r:id="rId42"/>
    <p:sldId id="304" r:id="rId43"/>
    <p:sldId id="306" r:id="rId44"/>
    <p:sldId id="307" r:id="rId45"/>
    <p:sldId id="369" r:id="rId46"/>
    <p:sldId id="309" r:id="rId47"/>
    <p:sldId id="310" r:id="rId48"/>
    <p:sldId id="311" r:id="rId49"/>
    <p:sldId id="313" r:id="rId50"/>
    <p:sldId id="314" r:id="rId51"/>
    <p:sldId id="323" r:id="rId52"/>
    <p:sldId id="403" r:id="rId53"/>
    <p:sldId id="315" r:id="rId54"/>
    <p:sldId id="402" r:id="rId55"/>
    <p:sldId id="317" r:id="rId56"/>
    <p:sldId id="318" r:id="rId57"/>
    <p:sldId id="319" r:id="rId58"/>
    <p:sldId id="320" r:id="rId59"/>
    <p:sldId id="321" r:id="rId60"/>
    <p:sldId id="322" r:id="rId61"/>
    <p:sldId id="373" r:id="rId62"/>
    <p:sldId id="374" r:id="rId63"/>
    <p:sldId id="375" r:id="rId64"/>
    <p:sldId id="325" r:id="rId65"/>
    <p:sldId id="326" r:id="rId66"/>
    <p:sldId id="327" r:id="rId67"/>
    <p:sldId id="328" r:id="rId68"/>
    <p:sldId id="329" r:id="rId69"/>
    <p:sldId id="331" r:id="rId70"/>
    <p:sldId id="332" r:id="rId71"/>
    <p:sldId id="334" r:id="rId72"/>
    <p:sldId id="335" r:id="rId73"/>
    <p:sldId id="336" r:id="rId74"/>
    <p:sldId id="337" r:id="rId75"/>
    <p:sldId id="339" r:id="rId76"/>
    <p:sldId id="340" r:id="rId77"/>
    <p:sldId id="341" r:id="rId78"/>
    <p:sldId id="343" r:id="rId79"/>
    <p:sldId id="345" r:id="rId80"/>
    <p:sldId id="379" r:id="rId81"/>
    <p:sldId id="346" r:id="rId82"/>
    <p:sldId id="347" r:id="rId83"/>
    <p:sldId id="348" r:id="rId84"/>
    <p:sldId id="349" r:id="rId85"/>
    <p:sldId id="351" r:id="rId86"/>
    <p:sldId id="352" r:id="rId87"/>
    <p:sldId id="353" r:id="rId88"/>
    <p:sldId id="355" r:id="rId89"/>
    <p:sldId id="356" r:id="rId90"/>
    <p:sldId id="358" r:id="rId91"/>
    <p:sldId id="357" r:id="rId92"/>
    <p:sldId id="359" r:id="rId93"/>
    <p:sldId id="372" r:id="rId94"/>
    <p:sldId id="363" r:id="rId9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2880">
          <p15:clr>
            <a:srgbClr val="A4A3A4"/>
          </p15:clr>
        </p15:guide>
        <p15:guide id="6" pos="755">
          <p15:clr>
            <a:srgbClr val="A4A3A4"/>
          </p15:clr>
        </p15:guide>
        <p15:guide id="7" pos="5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FA"/>
    <a:srgbClr val="003399"/>
    <a:srgbClr val="31A90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98" autoAdjust="0"/>
    <p:restoredTop sz="88736" autoAdjust="0"/>
  </p:normalViewPr>
  <p:slideViewPr>
    <p:cSldViewPr>
      <p:cViewPr varScale="1">
        <p:scale>
          <a:sx n="87" d="100"/>
          <a:sy n="87" d="100"/>
        </p:scale>
        <p:origin x="749" y="82"/>
      </p:cViewPr>
      <p:guideLst>
        <p:guide orient="horz" pos="2160"/>
        <p:guide orient="horz" pos="1008"/>
        <p:guide orient="horz" pos="3888"/>
        <p:guide orient="horz" pos="321"/>
        <p:guide pos="2880"/>
        <p:guide pos="755"/>
        <p:guide pos="538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4512"/>
    </p:cViewPr>
  </p:sorterViewPr>
  <p:notesViewPr>
    <p:cSldViewPr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1758CF-96E0-43E1-99C9-86BB25762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E5468-4EDA-4C88-B189-3B33A283A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0789B4-08AD-48C2-97CF-88C182363F7A}" type="datetimeFigureOut">
              <a:rPr lang="en-US"/>
              <a:pPr>
                <a:defRPr/>
              </a:pPr>
              <a:t>8/30/2020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2205-A3E8-4058-AFBC-31B87EDD2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9B4AE-D6B8-469D-8308-4EC8C69D0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95706-CF91-4552-9B02-B31297C83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FBAB79-5F3B-448F-AF5F-B5E844F00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B3B8-AA01-479B-8657-DE116E0397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2A4E3C-6C55-49F8-8889-1B1938D90482}" type="datetimeFigureOut">
              <a:rPr lang="en-US"/>
              <a:pPr>
                <a:defRPr/>
              </a:pPr>
              <a:t>8/30/2020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E423B0-26C7-4D06-ABBF-B6094737B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C2C9FE-7FF3-4F76-B971-382E0C49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25670-4BB7-4B8B-B5D0-5CE8B6A5D0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94C4-69CD-4770-8045-6BA02D97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871B7A-885B-4ACC-9EBD-88BDE7F8A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F6899CD-5692-4507-ADFB-A45E588F4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B35536F-DAE6-48C5-9A27-7D8B44C78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Documents on the U.S. Ski &amp; Snowboard website are “living documents” and will be updated as COVID-19 protocol changes occur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3E15518-60A4-44E8-8988-DEB06B4DC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915B496-C4E6-4265-BC9F-8D9E1CD2D88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5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5527EFA-C118-4645-A91A-8AF239497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13D173A-6769-41D9-AE44-0B0F2727C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60C60D2-C10D-40F9-9A2E-7760A8073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1DFF8-D0E8-4DF3-B5C2-134D04EB5C5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53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  <a:noFill/>
          <a:effectLst>
            <a:softEdge rad="31750"/>
          </a:effectLst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B9C1-398E-488E-AAA0-EFA7EA54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5838" y="6356350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5D2C1-AE05-4D02-A07B-95634D54FCD1}" type="datetime1">
              <a:rPr lang="en-US"/>
              <a:pPr>
                <a:defRPr/>
              </a:pPr>
              <a:t>8/30/2020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B226-D68C-4573-8880-9E811DD8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875" y="6356350"/>
            <a:ext cx="2981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9C9B-B702-440C-808F-5F925813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838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2E7CB9-7D5F-4D76-85EF-D10D16BD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361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144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85C4E-9F9E-4C7C-A5CC-FBA956E6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D76F8-FFFE-4DF3-96AF-0DF28A158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5873-6F86-4800-ABDB-72D44FEA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200" y="631666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671227-AA1B-4857-9BDE-C60D3F669A19}" type="datetime1">
              <a:rPr lang="en-US"/>
              <a:pPr>
                <a:defRPr/>
              </a:pPr>
              <a:t>8/30/2020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C0FB-5D2B-451C-A48D-9A159B7BE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8238" y="6316663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46C57-A33E-4A41-9DAD-FC98CAFF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1666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8C1B2F-226B-4687-A4FB-03662FE36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anose="020B0503040102020104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891E759C-973E-4242-96A8-9644D923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509" y="2534444"/>
            <a:ext cx="7339012" cy="1239838"/>
          </a:xfrm>
        </p:spPr>
        <p:txBody>
          <a:bodyPr/>
          <a:lstStyle/>
          <a:p>
            <a:pPr algn="ctr" eaLnBrk="1" hangingPunct="1"/>
            <a:r>
              <a:rPr lang="en-US" altLang="en-US" sz="6600" b="1" dirty="0"/>
              <a:t>VOLA</a:t>
            </a: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CE4E3964-F3F6-434E-B9A6-FE485E646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215" y="4038600"/>
            <a:ext cx="8229600" cy="1447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 Guide for Using Vola Event 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Timing Software for </a:t>
            </a:r>
            <a:r>
              <a:rPr lang="en-US" altLang="en-US" b="1">
                <a:solidFill>
                  <a:schemeClr val="tx1"/>
                </a:solidFill>
                <a:latin typeface="+mj-lt"/>
              </a:rPr>
              <a:t>Season 2021</a:t>
            </a:r>
            <a:endParaRPr lang="en-US" alt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6F3E485C-3EC9-45BE-BCCD-30A1647B2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46075"/>
            <a:ext cx="52911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5D54-DBA3-4CBF-BF95-26E9675DC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30" y="125895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STEPS: 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BF5734EE-90B0-4D6A-8A8F-40EBBA34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30" y="4724400"/>
            <a:ext cx="539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created desktop icon to start the software.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DA5D-D27A-47AA-BCD6-21F453923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666"/>
            <a:ext cx="2892897" cy="235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40EF5-174F-4430-9183-FEED093D7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84" y="1154106"/>
            <a:ext cx="2940722" cy="2391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819CF-8040-43A7-BB34-E55F08F50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3" y="1129692"/>
            <a:ext cx="2848806" cy="2391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5A064-2D42-495A-A9E2-EAD76D8C3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4" y="4831261"/>
            <a:ext cx="1257409" cy="617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98208-E974-488E-8403-EF2F10076175}"/>
              </a:ext>
            </a:extLst>
          </p:cNvPr>
          <p:cNvSpPr txBox="1"/>
          <p:nvPr/>
        </p:nvSpPr>
        <p:spPr>
          <a:xfrm>
            <a:off x="152400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1. Create Icon/</a:t>
            </a:r>
            <a:r>
              <a:rPr lang="en-US" b="1" u="sng" dirty="0">
                <a:latin typeface="+mj-lt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4A08E-2EC3-4B27-883C-1F1D2112D78A}"/>
              </a:ext>
            </a:extLst>
          </p:cNvPr>
          <p:cNvSpPr txBox="1"/>
          <p:nvPr/>
        </p:nvSpPr>
        <p:spPr>
          <a:xfrm>
            <a:off x="3172453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2. Verify/</a:t>
            </a:r>
            <a:r>
              <a:rPr lang="en-US" b="1" u="sng" dirty="0">
                <a:latin typeface="+mj-lt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D10A4-E8C7-4A1D-95B6-177B7C665F99}"/>
              </a:ext>
            </a:extLst>
          </p:cNvPr>
          <p:cNvSpPr txBox="1"/>
          <p:nvPr/>
        </p:nvSpPr>
        <p:spPr>
          <a:xfrm>
            <a:off x="6027769" y="3559378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b="1" u="sng" dirty="0">
                <a:latin typeface="+mj-lt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8978959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F17-17EC-47B4-A4E6-055749130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Configurations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77B43C1-EF85-4D7C-A92B-6D19A054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1400"/>
            <a:ext cx="18780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Local Configurations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National Regulations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Language: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‘English’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966901"/>
            <a:ext cx="18473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85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828800" y="2057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24384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35052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8139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31A3-7F70-4BDC-B5BD-3958401D6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Regulations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A2A084B-7559-43EB-9591-FCF134A6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0785"/>
            <a:ext cx="297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This sets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Speeds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Temperature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Management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mode for Race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Administrators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507719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233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437-38E6-4EBA-85E3-E99FBB563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83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590800"/>
            <a:ext cx="6019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05750" cy="46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911334"/>
            <a:ext cx="6705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en-US" b="1" dirty="0">
                <a:solidFill>
                  <a:srgbClr val="3232FA"/>
                </a:solidFill>
              </a:rPr>
              <a:t>Time to verify your dongle and create an event.</a:t>
            </a:r>
            <a:endParaRPr lang="en-US" dirty="0">
              <a:solidFill>
                <a:srgbClr val="32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05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260B-72BC-45DE-B9BE-29DE8EE29E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76200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your dongle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05E7F-B2DB-422A-AE61-971851F36D01}"/>
              </a:ext>
            </a:extLst>
          </p:cNvPr>
          <p:cNvSpPr txBox="1"/>
          <p:nvPr/>
        </p:nvSpPr>
        <p:spPr>
          <a:xfrm>
            <a:off x="6781800" y="2057400"/>
            <a:ext cx="2133600" cy="295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Select Help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Choose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Hardware Protection Key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288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667000" y="1981200"/>
            <a:ext cx="403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33800" y="3352800"/>
            <a:ext cx="3276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6857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D7D1-28DF-4FAA-8F02-60A04E9F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183" y="295030"/>
            <a:ext cx="7339012" cy="9589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Dongle Driver and Confirmation 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BC59226F-299A-4303-9C9E-01A0E137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" y="1752600"/>
            <a:ext cx="2295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Install Driver: Follow the directions carefully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confirms the dongle is </a:t>
            </a:r>
            <a:r>
              <a:rPr lang="en-US" altLang="en-US" sz="2400" b="1" u="sng" dirty="0">
                <a:solidFill>
                  <a:schemeClr val="tx2"/>
                </a:solidFill>
                <a:latin typeface="+mj-lt"/>
              </a:rPr>
              <a:t>NOT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working properly.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8E5B8-EFD8-4C34-B644-39F2B3B14D35}"/>
              </a:ext>
            </a:extLst>
          </p:cNvPr>
          <p:cNvSpPr/>
          <p:nvPr/>
        </p:nvSpPr>
        <p:spPr>
          <a:xfrm>
            <a:off x="990600" y="373380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3705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286000" y="19812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28194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3483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E279-C338-4300-9692-3DCB9B77A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54354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Event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2E8C5893-BD2F-4969-AD46-893FA38D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86781"/>
            <a:ext cx="367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Folder Icon to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open ‘Select Event’ Window.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Manage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a previous event or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N.C. to create a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‘New Event’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Will hold up to 200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39C64-7551-438A-AC74-5FF9E5BC75EB}"/>
              </a:ext>
            </a:extLst>
          </p:cNvPr>
          <p:cNvSpPr txBox="1"/>
          <p:nvPr/>
        </p:nvSpPr>
        <p:spPr>
          <a:xfrm>
            <a:off x="152400" y="5457737"/>
            <a:ext cx="397827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+mj-lt"/>
              </a:rPr>
              <a:t>NOTE: A ‘dongle’ is not required in order to create or administer an event.  It is only required for timing functions.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33432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68" y="685800"/>
            <a:ext cx="367133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3124200" y="19050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4267200"/>
            <a:ext cx="2514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540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82C4-30FA-4F3E-B9E2-80840AA4CB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4962"/>
            <a:ext cx="49768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Event Selected</a:t>
            </a:r>
          </a:p>
        </p:txBody>
      </p:sp>
      <p:pic>
        <p:nvPicPr>
          <p:cNvPr id="6" name="Picture 5" descr="manageev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81800" cy="415913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3486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56166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86-B6F0-4F0E-8296-3F52E3545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25437"/>
            <a:ext cx="28432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Type</a:t>
            </a: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800C3352-1782-4CC1-BDEB-1F686E4B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1828800"/>
            <a:ext cx="4160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Use the radio buttons to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complete the data for your event: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U.S. Ski &amp; Snowboard/FIS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Discipline/Event: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 DH.SG.GS.SL.AC.PL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intermediate times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runs in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Timing Precisions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reported on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4267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2955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C75A0-D6E4-47BE-9E08-1BD5F0C5C898}"/>
              </a:ext>
            </a:extLst>
          </p:cNvPr>
          <p:cNvSpPr/>
          <p:nvPr/>
        </p:nvSpPr>
        <p:spPr>
          <a:xfrm>
            <a:off x="381000" y="273875"/>
            <a:ext cx="783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PARALLEL: Set your “Parameters”</a:t>
            </a:r>
            <a:endParaRPr lang="en-US" sz="36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752600"/>
            <a:ext cx="56292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6477000" y="838200"/>
            <a:ext cx="1371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806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D734702-1898-4B24-B81C-312778C58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00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IMPORTANT SEASON 2021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562B-8F40-4BCB-B761-638E1128B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100" y="1371600"/>
            <a:ext cx="8305800" cy="480060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Font typeface="Euphemia" panose="020B0503040102020104" pitchFamily="34" charset="0"/>
              <a:buNone/>
              <a:defRPr/>
            </a:pPr>
            <a:r>
              <a:rPr lang="en-US" dirty="0"/>
              <a:t>The COVID-19 pandemic may require ski area management to implement procedures to protect the wellbeing of their employees and guests.  </a:t>
            </a:r>
          </a:p>
          <a:p>
            <a:pPr marL="0" indent="0">
              <a:lnSpc>
                <a:spcPct val="100000"/>
              </a:lnSpc>
              <a:buFont typeface="Euphemia" panose="020B0503040102020104" pitchFamily="34" charset="0"/>
              <a:buNone/>
              <a:defRPr/>
            </a:pPr>
            <a:r>
              <a:rPr lang="en-US" dirty="0"/>
              <a:t>These procedures may: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vary from venue to venue, county to county, state to state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impact event operations and programs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must be relayed to all event officials, Team Captains, and competitors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must – without question – be respected and observed  </a:t>
            </a:r>
          </a:p>
        </p:txBody>
      </p:sp>
      <p:pic>
        <p:nvPicPr>
          <p:cNvPr id="11268" name="Content Placeholder 10">
            <a:extLst>
              <a:ext uri="{FF2B5EF4-FFF2-40B4-BE49-F238E27FC236}">
                <a16:creationId xmlns:a16="http://schemas.microsoft.com/office/drawing/2014/main" id="{0B3B682C-EAA1-4CD6-8623-4890A8BB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019800"/>
            <a:ext cx="51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07100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B813-4B9C-43A7-9472-DB6A3D03A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55864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Parameters</a:t>
            </a:r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13BE2A1B-7FED-49D3-AAFA-F415539B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35990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Event 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Discipline/Event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Organization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Timing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781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3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291938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         to add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gender, age class &amp;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endParaRPr lang="en-US" altLang="en-US" sz="2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5734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0473"/>
            <a:ext cx="397095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Choose + 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then double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Category = Age Class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 = Men/Women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 = USA code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Event points = yes/no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This example will only show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one gender per event file.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1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524000" y="167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406-ED19-4F3D-B556-A2030E33C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9" y="11942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48B2DC08-EA88-4713-9A65-0A0C4438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0672"/>
            <a:ext cx="838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OC can choose from different 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Fonts, Font Size, Logos, Watermarks, General layout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Can be saved for future use</a:t>
            </a:r>
            <a:b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162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48777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8288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7062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46578-46E9-46DF-8747-D4C55DF7A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01599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logos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721D-A3EF-4CEC-8A94-3C06C2906151}"/>
              </a:ext>
            </a:extLst>
          </p:cNvPr>
          <p:cNvSpPr txBox="1"/>
          <p:nvPr/>
        </p:nvSpPr>
        <p:spPr>
          <a:xfrm>
            <a:off x="228600" y="1676400"/>
            <a:ext cx="32004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set ups can be ‘Saved’ to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‘config’ folder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logo set up can then be loaded into a new event folder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by using the ‘Load’ button.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layout can be accessed by selecting logo positions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791200" cy="48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54980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B489-A7E2-4911-BC5A-EAE77FB5E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49520"/>
            <a:ext cx="70104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Officials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FB3822E2-474E-4610-99DD-87A56F8B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5" y="1600200"/>
            <a:ext cx="22590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the Jury you need printed on results.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Place your cursor in the desired field and choose F1 to pull up valid officials.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58689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657600" y="838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07199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514600" y="41910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743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8854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BFB-B3A4-46E6-B912-C11F80373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564"/>
            <a:ext cx="8915400" cy="1239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Forerunners-Technical Data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E3ACF-4799-4267-B0BA-9D61F5C0A81A}"/>
              </a:ext>
            </a:extLst>
          </p:cNvPr>
          <p:cNvSpPr txBox="1"/>
          <p:nvPr/>
        </p:nvSpPr>
        <p:spPr>
          <a:xfrm>
            <a:off x="6342185" y="1637262"/>
            <a:ext cx="2514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Enter Weather Data</a:t>
            </a:r>
          </a:p>
        </p:txBody>
      </p:sp>
      <p:sp>
        <p:nvSpPr>
          <p:cNvPr id="48134" name="TextBox 7">
            <a:extLst>
              <a:ext uri="{FF2B5EF4-FFF2-40B4-BE49-F238E27FC236}">
                <a16:creationId xmlns:a16="http://schemas.microsoft.com/office/drawing/2014/main" id="{B3A31828-482D-40D1-92CD-1684D46D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17" y="5624512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Course Setter and Forerunners</a:t>
            </a:r>
            <a:br>
              <a:rPr lang="en-US" altLang="en-US" sz="2400" b="1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can be entered by using F1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D2C68-A5F4-44E1-A164-A5CA3B65C215}"/>
              </a:ext>
            </a:extLst>
          </p:cNvPr>
          <p:cNvSpPr txBox="1"/>
          <p:nvPr/>
        </p:nvSpPr>
        <p:spPr>
          <a:xfrm>
            <a:off x="6400800" y="3048000"/>
            <a:ext cx="2590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the folder next to ‘Course’ to download homologation information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FC5617-5DA1-4AE4-8764-4846D2273C83}"/>
              </a:ext>
            </a:extLst>
          </p:cNvPr>
          <p:cNvCxnSpPr/>
          <p:nvPr/>
        </p:nvCxnSpPr>
        <p:spPr>
          <a:xfrm flipH="1">
            <a:off x="6400800" y="1905000"/>
            <a:ext cx="685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843588" cy="42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667000" y="4267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53000" y="38862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824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896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1280011"/>
            <a:ext cx="479650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000" b="1" dirty="0">
                <a:latin typeface="+mj-lt"/>
              </a:rPr>
              <a:t>Select Competitors at top of the page.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a Points List 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D2EE0F8A-2CF4-4E6C-B82C-B657CFFD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236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the ‘Downloads’ tab from top and choose ‘Federal competitor lists.’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1737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286000" y="21336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285602"/>
            <a:ext cx="7468711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Choose FIS homologated courses to download a database </a:t>
            </a:r>
          </a:p>
          <a:p>
            <a:r>
              <a:rPr lang="en-US" b="1" dirty="0">
                <a:latin typeface="+mj-lt"/>
              </a:rPr>
              <a:t>of information to use in headers.  This only needs to be done once</a:t>
            </a:r>
          </a:p>
          <a:p>
            <a:r>
              <a:rPr lang="en-US" b="1" dirty="0">
                <a:latin typeface="+mj-lt"/>
              </a:rPr>
              <a:t> or twice a season.</a:t>
            </a:r>
          </a:p>
        </p:txBody>
      </p: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EAA-F23C-4413-9CD1-ED1542BFF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894" y="204178"/>
            <a:ext cx="7504906" cy="65375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“DOWNLOAD” Points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3540E-C93E-47FB-B542-0C60B2DB5D6E}"/>
              </a:ext>
            </a:extLst>
          </p:cNvPr>
          <p:cNvSpPr txBox="1"/>
          <p:nvPr/>
        </p:nvSpPr>
        <p:spPr>
          <a:xfrm>
            <a:off x="604919" y="838201"/>
            <a:ext cx="28232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Select List</a:t>
            </a:r>
          </a:p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Update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2EF0-8286-4458-B6F1-17821EB110B2}"/>
              </a:ext>
            </a:extLst>
          </p:cNvPr>
          <p:cNvSpPr txBox="1"/>
          <p:nvPr/>
        </p:nvSpPr>
        <p:spPr>
          <a:xfrm>
            <a:off x="4419600" y="1143000"/>
            <a:ext cx="4572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Enter List # or ‘Search for the last list’. 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‘Download this list’ followed by Ok to import the list and the athlete list will open.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Complete for U.S. Ski &amp; Snowboard  and FIS (alpine for U.S. Ski &amp; Snowboard  only)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767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210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659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2C411-B375-4D24-9322-025B8F5AA80C}"/>
              </a:ext>
            </a:extLst>
          </p:cNvPr>
          <p:cNvSpPr txBox="1"/>
          <p:nvPr/>
        </p:nvSpPr>
        <p:spPr>
          <a:xfrm>
            <a:off x="457200" y="1371600"/>
            <a:ext cx="8001000" cy="5054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 addition to ski are management procedures, all event operations must follow local health authority guidelines 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During the pandemic, U.S. Ski &amp; Snowboard will maintain a COVID-19 resource page with recommended protocols: 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          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usskiandsnowboard.org/covid-19</a:t>
            </a: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Alpine Officials’ information is available in a separate education folder entitled: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          </a:t>
            </a:r>
            <a:r>
              <a:rPr 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COVID-19 Best Practices Guidelines</a:t>
            </a:r>
            <a:r>
              <a:rPr 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BD59E-7FDE-4BA4-A28D-69A9220CE02A}"/>
              </a:ext>
            </a:extLst>
          </p:cNvPr>
          <p:cNvSpPr txBox="1"/>
          <p:nvPr/>
        </p:nvSpPr>
        <p:spPr>
          <a:xfrm>
            <a:off x="228600" y="609600"/>
            <a:ext cx="8686800" cy="6000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300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COVID-19 BEST PRACTICES GUIDELINES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6651458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Competitor screen, select Import from a federation file. Then select the list USA Alpine or FIS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8956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685800" y="2362200"/>
            <a:ext cx="762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22098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‘Last Name’ of the athlete.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Once highlighted, double click, or hit F1, to enter athlete into the event file.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Filters can be set up to enter blocks of athletes.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39471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506F-3FB3-441B-B0C9-D4B97EDF6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543800" cy="8302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Athletes using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F90BB-E73E-4A49-84E1-0FE21030A920}"/>
              </a:ext>
            </a:extLst>
          </p:cNvPr>
          <p:cNvSpPr txBox="1"/>
          <p:nvPr/>
        </p:nvSpPr>
        <p:spPr>
          <a:xfrm>
            <a:off x="533400" y="12192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To enter a group of athletes you can apply a filter. Filters are available for: Gender, Year of Birth, Event, Club, Division, Etc. To access the filter screen select the filter box on the points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07E7-A823-4A7A-924F-7A9F6B9D5FC7}"/>
              </a:ext>
            </a:extLst>
          </p:cNvPr>
          <p:cNvSpPr txBox="1"/>
          <p:nvPr/>
        </p:nvSpPr>
        <p:spPr>
          <a:xfrm>
            <a:off x="619857" y="5486400"/>
            <a:ext cx="7828085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In this example: 22 athletes meet the criteria of Men, YOB 91-93 with SL Points between 0 and 100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3048000"/>
            <a:ext cx="6935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18055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6F30-877B-452B-91F5-14396CF3C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844" y="76200"/>
            <a:ext cx="452675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Fields</a:t>
            </a: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FFB3CCE4-15B8-4326-99D8-D7097E5B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4" y="685800"/>
            <a:ext cx="31972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Define your competitor fields prior to importing competitors from excel.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Choose:      ‘Competitor Fields’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(Make Category active if you want to see age classes.)</a:t>
            </a:r>
          </a:p>
        </p:txBody>
      </p:sp>
      <p:sp>
        <p:nvSpPr>
          <p:cNvPr id="39941" name="TextBox 4">
            <a:extLst>
              <a:ext uri="{FF2B5EF4-FFF2-40B4-BE49-F238E27FC236}">
                <a16:creationId xmlns:a16="http://schemas.microsoft.com/office/drawing/2014/main" id="{3603280C-1A1E-41C2-A28F-34ADB3C8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4893"/>
            <a:ext cx="5819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to make item active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or inactive, notated by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rgbClr val="31A907"/>
                </a:solidFill>
                <a:latin typeface="+mj-lt"/>
              </a:rPr>
              <a:t>green </a:t>
            </a:r>
            <a:r>
              <a:rPr lang="en-US" altLang="en-US" b="1" dirty="0">
                <a:solidFill>
                  <a:srgbClr val="31A907"/>
                </a:solidFill>
                <a:latin typeface="+mj-lt"/>
                <a:sym typeface="Wingdings 2" panose="05020102010507070707" pitchFamily="18" charset="2"/>
              </a:rPr>
              <a:t>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red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 2" panose="05020102010507070707" pitchFamily="18" charset="2"/>
              </a:rPr>
              <a:t>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 symbols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609600"/>
            <a:ext cx="4648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3124200" y="3581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286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2895600" y="2743200"/>
            <a:ext cx="4953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5884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39C3-ACA8-4D2E-AA1C-B6B539E06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569" y="70029"/>
            <a:ext cx="7339012" cy="9967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</a:t>
            </a: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id="{F378BC28-F63C-40A2-9F08-1665B15F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6444"/>
            <a:ext cx="2344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Choose: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‘Import  from a File.’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648619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828800" y="33528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6476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8D38B8F8-FDD8-4D75-8414-7D5502EC2A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2" y="1458118"/>
            <a:ext cx="5329238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ED66-7D73-483A-8670-EBC164A04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147" y="164307"/>
            <a:ext cx="8434388" cy="928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</a:t>
            </a:r>
          </a:p>
        </p:txBody>
      </p:sp>
      <p:sp>
        <p:nvSpPr>
          <p:cNvPr id="41988" name="TextBox 5">
            <a:extLst>
              <a:ext uri="{FF2B5EF4-FFF2-40B4-BE49-F238E27FC236}">
                <a16:creationId xmlns:a16="http://schemas.microsoft.com/office/drawing/2014/main" id="{2CCB0631-B2D4-41B9-B1DA-944B404F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64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n-lt"/>
              </a:rPr>
              <a:t>Select file to import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3EFF71BE-0457-4B8E-96CA-82D2AF54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209800"/>
            <a:ext cx="2035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Line up fields in the ‘Data Matching’ section.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Choose ‘Import’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A642D7-0E39-4032-A6A5-DA7354B31C82}"/>
              </a:ext>
            </a:extLst>
          </p:cNvPr>
          <p:cNvCxnSpPr/>
          <p:nvPr/>
        </p:nvCxnSpPr>
        <p:spPr>
          <a:xfrm flipH="1">
            <a:off x="4560888" y="2051050"/>
            <a:ext cx="1687512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D4A266-9D89-4295-9DA6-96F1CA9F1F42}"/>
              </a:ext>
            </a:extLst>
          </p:cNvPr>
          <p:cNvCxnSpPr/>
          <p:nvPr/>
        </p:nvCxnSpPr>
        <p:spPr>
          <a:xfrm flipH="1">
            <a:off x="1371600" y="3429000"/>
            <a:ext cx="4724400" cy="5842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49749-306F-41C7-9B12-789D30FDE2E9}"/>
              </a:ext>
            </a:extLst>
          </p:cNvPr>
          <p:cNvCxnSpPr/>
          <p:nvPr/>
        </p:nvCxnSpPr>
        <p:spPr>
          <a:xfrm flipH="1">
            <a:off x="3744913" y="5181600"/>
            <a:ext cx="2597150" cy="450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67200" y="3429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3321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>
            <a:extLst>
              <a:ext uri="{FF2B5EF4-FFF2-40B4-BE49-F238E27FC236}">
                <a16:creationId xmlns:a16="http://schemas.microsoft.com/office/drawing/2014/main" id="{55D7D7F4-35FE-445B-9770-C710954267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1524000"/>
            <a:ext cx="5248275" cy="4505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75164-0D06-4088-8FC1-91EBA707D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458200" cy="803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2</a:t>
            </a:r>
            <a:r>
              <a:rPr lang="en-US" sz="2800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way= Paste</a:t>
            </a:r>
            <a:endParaRPr lang="en-US" sz="2800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9017A25-BCEA-47CD-8E89-07A969E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90675"/>
            <a:ext cx="51212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‘Copy’ fields needed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 your open excel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file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import competitors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a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‘Paste’ and athletes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populate in the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‘Data Matching’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18A67-0571-4E90-82BB-70248566EF57}"/>
              </a:ext>
            </a:extLst>
          </p:cNvPr>
          <p:cNvCxnSpPr/>
          <p:nvPr/>
        </p:nvCxnSpPr>
        <p:spPr>
          <a:xfrm flipV="1">
            <a:off x="3124200" y="2286000"/>
            <a:ext cx="4953000" cy="3200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67938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DA9E-3F5A-4D25-8D98-9B36ACA88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92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Import Numbers Match</a:t>
            </a:r>
          </a:p>
        </p:txBody>
      </p:sp>
      <p:pic>
        <p:nvPicPr>
          <p:cNvPr id="44036" name="Content Placeholder 3">
            <a:extLst>
              <a:ext uri="{FF2B5EF4-FFF2-40B4-BE49-F238E27FC236}">
                <a16:creationId xmlns:a16="http://schemas.microsoft.com/office/drawing/2014/main" id="{84BEC30E-4FEA-4A58-A330-94D1479407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1612900"/>
            <a:ext cx="5338762" cy="4525963"/>
          </a:xfrm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9CA8BFD2-3DCC-4848-8476-C85FC5F8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828800"/>
            <a:ext cx="342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110 in the excel, 110 imported into the race file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B90CA5B-9268-4219-9124-AFA6FAF17E8B}"/>
              </a:ext>
            </a:extLst>
          </p:cNvPr>
          <p:cNvSpPr/>
          <p:nvPr/>
        </p:nvSpPr>
        <p:spPr>
          <a:xfrm rot="7961400">
            <a:off x="2101850" y="2951163"/>
            <a:ext cx="566738" cy="3281362"/>
          </a:xfrm>
          <a:prstGeom prst="upArrow">
            <a:avLst>
              <a:gd name="adj1" fmla="val 2728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711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AD8F-DCB0-48E8-930D-A7336B6F7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77800"/>
            <a:ext cx="83058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After Excel Import</a:t>
            </a:r>
          </a:p>
        </p:txBody>
      </p:sp>
      <p:sp>
        <p:nvSpPr>
          <p:cNvPr id="45061" name="TextBox 9">
            <a:extLst>
              <a:ext uri="{FF2B5EF4-FFF2-40B4-BE49-F238E27FC236}">
                <a16:creationId xmlns:a16="http://schemas.microsoft.com/office/drawing/2014/main" id="{F15D9DAA-7B2F-4BAA-BD89-96E06EC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361990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‘Update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from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Federation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File.’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OK on next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screen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624022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990600" y="30480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1143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A14-6D09-4B9B-A7E0-6A75D50816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383" y="104230"/>
            <a:ext cx="7339012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</a:t>
            </a:r>
          </a:p>
        </p:txBody>
      </p:sp>
      <p:sp>
        <p:nvSpPr>
          <p:cNvPr id="46083" name="TextBox 4">
            <a:extLst>
              <a:ext uri="{FF2B5EF4-FFF2-40B4-BE49-F238E27FC236}">
                <a16:creationId xmlns:a16="http://schemas.microsoft.com/office/drawing/2014/main" id="{22C2B368-3B94-4DF3-BA81-86C4F0F7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32" y="1509172"/>
            <a:ext cx="29003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Update: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event(s)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(Double Click to select or deselect update fields)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+mj-lt"/>
              </a:rPr>
              <a:t>Reminder: always verify points after import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6658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324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2438400" y="21336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1600" y="4114800"/>
            <a:ext cx="434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6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B70692-855F-4F48-B69C-476C88FB1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Results Software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 /skialp-pro</a:t>
            </a:r>
          </a:p>
        </p:txBody>
      </p:sp>
      <p:pic>
        <p:nvPicPr>
          <p:cNvPr id="13315" name="Content Placeholder 2">
            <a:extLst>
              <a:ext uri="{FF2B5EF4-FFF2-40B4-BE49-F238E27FC236}">
                <a16:creationId xmlns:a16="http://schemas.microsoft.com/office/drawing/2014/main" id="{C744D1CC-F48A-4EDF-BB08-1BDCF46E7F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7" y="2306121"/>
            <a:ext cx="6143625" cy="3400425"/>
          </a:xfrm>
        </p:spPr>
      </p:pic>
    </p:spTree>
    <p:extLst>
      <p:ext uri="{BB962C8B-B14F-4D97-AF65-F5344CB8AC3E}">
        <p14:creationId xmlns:p14="http://schemas.microsoft.com/office/powerpoint/2010/main" val="83501393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46EE-12E0-4C40-A8C0-E1DB44FF02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36524"/>
            <a:ext cx="7696200" cy="106363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Sort: </a:t>
            </a:r>
            <a:r>
              <a:rPr lang="en-US" sz="24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can also be used in an Event File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553344C1-A96C-4ABA-9B23-A32A73BC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542306"/>
            <a:ext cx="1828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Green arrow signals the column you are currently sorted by.</a:t>
            </a:r>
          </a:p>
        </p:txBody>
      </p:sp>
      <p:sp>
        <p:nvSpPr>
          <p:cNvPr id="49158" name="TextBox 2">
            <a:extLst>
              <a:ext uri="{FF2B5EF4-FFF2-40B4-BE49-F238E27FC236}">
                <a16:creationId xmlns:a16="http://schemas.microsoft.com/office/drawing/2014/main" id="{2AF2E72A-6380-41B7-A94B-142CDB16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98" y="5928469"/>
            <a:ext cx="8913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on column header to change the sort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7148634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524000" y="21336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0655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C81D-2E34-4929-8B95-F6E4141145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49225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Bibs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79025840-147B-4FA7-97F7-CDC1C154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17" y="1828800"/>
            <a:ext cx="172158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‘Bibs’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‘Assign 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67255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2059709"/>
            <a:ext cx="6463145" cy="7389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2362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9790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A607C1-28E7-4EDC-84FD-19A6BCB3E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1EF02D9C-2A91-4DA4-BB56-9495F783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49463"/>
            <a:ext cx="2819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According to Ski Rules –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X Best(draw)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This will Randomize the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top 15 and the 999.99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95700" cy="54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200400" y="2438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5225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>
            <a:extLst>
              <a:ext uri="{FF2B5EF4-FFF2-40B4-BE49-F238E27FC236}">
                <a16:creationId xmlns:a16="http://schemas.microsoft.com/office/drawing/2014/main" id="{CD207911-A571-4C9C-B5E9-65938C5C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5" y="1687513"/>
            <a:ext cx="25939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 filter needed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a regular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Scored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‘OK’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99B107-7B4F-49FF-A6B2-35D8AFAA7754}"/>
              </a:ext>
            </a:extLst>
          </p:cNvPr>
          <p:cNvSpPr txBox="1">
            <a:spLocks/>
          </p:cNvSpPr>
          <p:nvPr/>
        </p:nvSpPr>
        <p:spPr>
          <a:xfrm>
            <a:off x="-2931" y="26035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3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Draw and Assigning Bibs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54" y="1447800"/>
            <a:ext cx="541732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H="1">
            <a:off x="4267200" y="34290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874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1A93-BF96-4B55-9F31-06F14F1C6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015" y="123703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4276" name="TextBox 6">
            <a:extLst>
              <a:ext uri="{FF2B5EF4-FFF2-40B4-BE49-F238E27FC236}">
                <a16:creationId xmlns:a16="http://schemas.microsoft.com/office/drawing/2014/main" id="{D7FB5DE1-77D1-44C9-8C1C-E372DC34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225675"/>
            <a:ext cx="2587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‘Number of Competitors for Draw’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(Defaults to 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278" name="TextBox 4">
            <a:extLst>
              <a:ext uri="{FF2B5EF4-FFF2-40B4-BE49-F238E27FC236}">
                <a16:creationId xmlns:a16="http://schemas.microsoft.com/office/drawing/2014/main" id="{9B20337D-F003-4BD3-A8F0-FA44F2EE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334000"/>
            <a:ext cx="7540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‘OK’ and randomization will occur. Scroll and Review accuracy of process.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93787"/>
            <a:ext cx="379284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31242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5950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F238-BDDC-4E38-91D5-A8BD76721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41287"/>
            <a:ext cx="7339012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Box 4">
            <a:extLst>
              <a:ext uri="{FF2B5EF4-FFF2-40B4-BE49-F238E27FC236}">
                <a16:creationId xmlns:a16="http://schemas.microsoft.com/office/drawing/2014/main" id="{85A8F1C0-D845-4646-BEAC-A87EC89E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19200"/>
            <a:ext cx="2054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‘Assign’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starting bib number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</a:t>
            </a:r>
          </a:p>
        </p:txBody>
      </p:sp>
      <p:sp>
        <p:nvSpPr>
          <p:cNvPr id="55301" name="TextBox 4">
            <a:extLst>
              <a:ext uri="{FF2B5EF4-FFF2-40B4-BE49-F238E27FC236}">
                <a16:creationId xmlns:a16="http://schemas.microsoft.com/office/drawing/2014/main" id="{2D22D021-A33E-421B-AB38-35EB11AA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75" y="5410200"/>
            <a:ext cx="547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‘OK’  again to load  into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 Competitors page’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1"/>
            <a:ext cx="37098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3622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46178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9D6-C43A-43BA-B858-065C737810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extBox 4">
            <a:extLst>
              <a:ext uri="{FF2B5EF4-FFF2-40B4-BE49-F238E27FC236}">
                <a16:creationId xmlns:a16="http://schemas.microsoft.com/office/drawing/2014/main" id="{2C3D5647-B1E1-490E-896A-56FC427A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295525"/>
            <a:ext cx="307648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Non-Scored Steps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Assign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Selection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Draw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381837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1752600"/>
            <a:ext cx="2057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400" y="2667000"/>
            <a:ext cx="3124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01389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BF01-F173-4A8A-BF9B-40B6F4151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478E1A23-EDE9-4CF7-8473-A07BF3F6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6" y="1539327"/>
            <a:ext cx="38115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on Filter List Window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Random of the full field has taken place.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Proceed to Assigning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Apply a filter here and random will take place within each category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9981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79457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bib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‘shift in numbering’</a:t>
            </a: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When a bib is missing in the order: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in the ‘shift’ column where you need to enter missing a bib.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# of bibs missing.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451987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1752600" y="35052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In competitor screen, select ‘Print labels’. This screen allows you to create the set up for seed cards.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133600" y="42672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7093CC-A7FD-4257-8FB8-51D88C121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84582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Vola Ski Alp Pro</a:t>
            </a:r>
          </a:p>
        </p:txBody>
      </p:sp>
      <p:sp>
        <p:nvSpPr>
          <p:cNvPr id="14341" name="TextBox 13">
            <a:extLst>
              <a:ext uri="{FF2B5EF4-FFF2-40B4-BE49-F238E27FC236}">
                <a16:creationId xmlns:a16="http://schemas.microsoft.com/office/drawing/2014/main" id="{601CA5C4-55B2-444B-97F0-C74F6453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30569"/>
            <a:ext cx="30178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Access the Vola Website.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icon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Create your profile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and confirm via registration email.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Select Nation/Language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Download will begin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the .exe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8221F-639B-43FA-B0DF-CAA351FE7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1145931"/>
            <a:ext cx="2197647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83DBA-B2EE-4271-9DF6-6CD84EE75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41637"/>
            <a:ext cx="4367726" cy="27733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7BFC40-3ECD-488D-B8A5-8C1979F7BBD8}"/>
              </a:ext>
            </a:extLst>
          </p:cNvPr>
          <p:cNvCxnSpPr/>
          <p:nvPr/>
        </p:nvCxnSpPr>
        <p:spPr>
          <a:xfrm>
            <a:off x="2667000" y="2743200"/>
            <a:ext cx="3657600" cy="1371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A00931-0213-4A8F-90B1-7D6AA2ECE4CB}"/>
              </a:ext>
            </a:extLst>
          </p:cNvPr>
          <p:cNvCxnSpPr/>
          <p:nvPr/>
        </p:nvCxnSpPr>
        <p:spPr>
          <a:xfrm>
            <a:off x="3200400" y="3810000"/>
            <a:ext cx="3124200" cy="175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4098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143000"/>
            <a:ext cx="3178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‘Timing’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‘Start List’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549619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371600"/>
            <a:ext cx="6096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19812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6019800"/>
            <a:ext cx="318388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Make</a:t>
            </a:r>
            <a:r>
              <a:rPr lang="en-US" b="1" dirty="0"/>
              <a:t> sure you are in Run 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00400" y="4343400"/>
            <a:ext cx="1295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981200"/>
            <a:ext cx="31781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‘Options’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‘Prepare with Bibs’</a:t>
            </a:r>
            <a:b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59064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81200" y="2133600"/>
            <a:ext cx="19050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2590800" y="23622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D9B9-D548-4BE9-9665-8C3D2D1F7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94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60420" name="TextBox 6">
            <a:extLst>
              <a:ext uri="{FF2B5EF4-FFF2-40B4-BE49-F238E27FC236}">
                <a16:creationId xmlns:a16="http://schemas.microsoft.com/office/drawing/2014/main" id="{090FEEC9-6DBC-4F9D-B46B-C289E333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0376"/>
            <a:ext cx="23256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‘Add’ to load the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‘Close’ to complete the task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971964"/>
            <a:ext cx="3790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93300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17C7-4ECD-4FDC-A1FF-6FF076D00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090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a Start List</a:t>
            </a:r>
          </a:p>
        </p:txBody>
      </p:sp>
      <p:sp>
        <p:nvSpPr>
          <p:cNvPr id="61443" name="TextBox 6">
            <a:extLst>
              <a:ext uri="{FF2B5EF4-FFF2-40B4-BE49-F238E27FC236}">
                <a16:creationId xmlns:a16="http://schemas.microsoft.com/office/drawing/2014/main" id="{2D208100-80B2-45E9-B885-7C52CFE2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390775"/>
            <a:ext cx="22907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get rid of this start list 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‘Delete this List’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887797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209800" y="38862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824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6264-A77A-4CCB-88D0-B2E3B0F9E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91294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2469" name="TextBox 6">
            <a:extLst>
              <a:ext uri="{FF2B5EF4-FFF2-40B4-BE49-F238E27FC236}">
                <a16:creationId xmlns:a16="http://schemas.microsoft.com/office/drawing/2014/main" id="{F85C61BC-3722-498A-B806-4E6BADA2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Make sure timing is selected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a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77447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733800" y="16764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4400" y="1905000"/>
            <a:ext cx="2514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728901"/>
            <a:ext cx="16979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+mj-lt"/>
              </a:rPr>
              <a:t>Select Run 1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Select Ok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4038600"/>
            <a:ext cx="1219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37339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8B3-A0A9-459A-BE47-00BF4580E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26035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3491" name="TextBox 7">
            <a:extLst>
              <a:ext uri="{FF2B5EF4-FFF2-40B4-BE49-F238E27FC236}">
                <a16:creationId xmlns:a16="http://schemas.microsoft.com/office/drawing/2014/main" id="{682B3FD3-3550-4E3F-8FF0-E4C85284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2819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From the ‘run start list’ box, you can create ‘custom’ start list and save the settings,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‘Preview’ to review and ‘Print’.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94442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62484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1049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13B-9A32-45DF-B5CD-00006F0F8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442913"/>
            <a:ext cx="7339012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4DE06-06C7-4E62-8BDE-9A57624ADE7E}"/>
              </a:ext>
            </a:extLst>
          </p:cNvPr>
          <p:cNvSpPr txBox="1"/>
          <p:nvPr/>
        </p:nvSpPr>
        <p:spPr>
          <a:xfrm>
            <a:off x="533400" y="6216134"/>
            <a:ext cx="4419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784" y="1524000"/>
            <a:ext cx="7587521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6897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EA3D-856E-433C-9A47-4AD27AFDF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19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Condensed Start List</a:t>
            </a:r>
          </a:p>
        </p:txBody>
      </p:sp>
      <p:sp>
        <p:nvSpPr>
          <p:cNvPr id="65541" name="TextBox 7">
            <a:extLst>
              <a:ext uri="{FF2B5EF4-FFF2-40B4-BE49-F238E27FC236}">
                <a16:creationId xmlns:a16="http://schemas.microsoft.com/office/drawing/2014/main" id="{747890CF-1FEF-471E-90E4-0CCB88E9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68463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2 Columns</a:t>
            </a:r>
          </a:p>
        </p:txBody>
      </p:sp>
      <p:sp>
        <p:nvSpPr>
          <p:cNvPr id="65542" name="TextBox 8">
            <a:extLst>
              <a:ext uri="{FF2B5EF4-FFF2-40B4-BE49-F238E27FC236}">
                <a16:creationId xmlns:a16="http://schemas.microsoft.com/office/drawing/2014/main" id="{2CE68AF4-27A8-4BB1-9E2B-680C102B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408113"/>
            <a:ext cx="3005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With or without the header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424" y="2269817"/>
            <a:ext cx="6054376" cy="42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2209800" y="1981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20574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5046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5DF8-700C-4F8E-9B89-667A7A6859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259130"/>
            <a:ext cx="7720012" cy="7826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4B57-9F3F-4039-93CD-ACC85F88F849}"/>
              </a:ext>
            </a:extLst>
          </p:cNvPr>
          <p:cNvSpPr txBox="1"/>
          <p:nvPr/>
        </p:nvSpPr>
        <p:spPr>
          <a:xfrm>
            <a:off x="152400" y="1676400"/>
            <a:ext cx="2971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Start List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Options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Snow Seed from the list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how many from last 20% are to be applied to the Snow Seed (rule is 6)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‘OK’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0160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4114800" cy="17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19400" y="190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971800"/>
            <a:ext cx="2971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72227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9B2F05-E9C8-4B4A-9ED8-A56DC0DDC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36AA7-5CF0-4EF4-9EAA-A5F4BB14BC71}"/>
              </a:ext>
            </a:extLst>
          </p:cNvPr>
          <p:cNvSpPr txBox="1"/>
          <p:nvPr/>
        </p:nvSpPr>
        <p:spPr>
          <a:xfrm>
            <a:off x="76200" y="1712913"/>
            <a:ext cx="28194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Choose ‘Apply the Snow Seed’</a:t>
            </a: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apply the Snow Seed</a:t>
            </a:r>
          </a:p>
          <a:p>
            <a:pPr eaLnBrk="1" hangingPunct="1">
              <a:defRPr/>
            </a:pPr>
            <a:endParaRPr lang="en-US" sz="2600" b="1" dirty="0">
              <a:latin typeface="+mj-lt"/>
            </a:endParaRP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un-apply the snow seed, uncheck the box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19005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286000" y="3124200"/>
            <a:ext cx="2895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803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CC3EDE-DEF6-4190-AC3A-1266677DC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‘Run’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910E-85AD-4292-959F-562CE11A3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45" y="1992505"/>
            <a:ext cx="4145639" cy="28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FBDFB-7012-47CD-BA22-191B8D4F287F}"/>
              </a:ext>
            </a:extLst>
          </p:cNvPr>
          <p:cNvSpPr txBox="1"/>
          <p:nvPr/>
        </p:nvSpPr>
        <p:spPr>
          <a:xfrm>
            <a:off x="457200" y="5791200"/>
            <a:ext cx="8382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 You will be asked if you wish to allow this program to make changes to your computer.  In order to continue installation, you must answer: </a:t>
            </a:r>
            <a:r>
              <a:rPr lang="en-US" b="1" u="sng" dirty="0">
                <a:solidFill>
                  <a:srgbClr val="003399"/>
                </a:solidFill>
                <a:latin typeface="+mj-lt"/>
              </a:rPr>
              <a:t>YES</a:t>
            </a:r>
            <a:r>
              <a:rPr lang="en-US" b="1" dirty="0">
                <a:solidFill>
                  <a:srgbClr val="003399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31300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26268-61B6-41F4-BCB6-891AC0C06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7339012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 – Start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5F7C-D72F-428B-B575-6B2619DE9817}"/>
              </a:ext>
            </a:extLst>
          </p:cNvPr>
          <p:cNvSpPr txBox="1"/>
          <p:nvPr/>
        </p:nvSpPr>
        <p:spPr>
          <a:xfrm>
            <a:off x="76200" y="2057400"/>
            <a:ext cx="190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Note Starred Athletes are drawn for the Snow Seed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5700"/>
            <a:ext cx="4857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764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4848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5AAA-7443-4F9D-9CCC-DAF686EAB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837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</a:rPr>
            </a:br>
            <a:r>
              <a:rPr lang="en-US" b="1" dirty="0">
                <a:solidFill>
                  <a:srgbClr val="3232FA"/>
                </a:solidFill>
              </a:rPr>
              <a:t>Step 1 </a:t>
            </a:r>
          </a:p>
        </p:txBody>
      </p:sp>
      <p:sp>
        <p:nvSpPr>
          <p:cNvPr id="71684" name="TextBox 7">
            <a:extLst>
              <a:ext uri="{FF2B5EF4-FFF2-40B4-BE49-F238E27FC236}">
                <a16:creationId xmlns:a16="http://schemas.microsoft.com/office/drawing/2014/main" id="{51C39732-20AC-4EB7-AC06-8F858F66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" y="1295400"/>
            <a:ext cx="29956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the green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+ to add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the bib square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add bib #.</a:t>
            </a: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EC85451A-296F-488E-B1F7-11CC0D57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5" y="6167438"/>
            <a:ext cx="895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j-lt"/>
              </a:rPr>
              <a:t>Please note there are multiple ways to enter a late athlete. This ppt addresses only one method.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254" y="1112982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1981200" y="1981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276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276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3526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5CA-2989-40DE-AAF7-64397BCCA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11918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</a:t>
            </a:r>
          </a:p>
        </p:txBody>
      </p:sp>
      <p:sp>
        <p:nvSpPr>
          <p:cNvPr id="72707" name="TextBox 6">
            <a:extLst>
              <a:ext uri="{FF2B5EF4-FFF2-40B4-BE49-F238E27FC236}">
                <a16:creationId xmlns:a16="http://schemas.microsoft.com/office/drawing/2014/main" id="{F78DDD6C-07FB-4218-8BB8-BEDCAEB4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590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Return to ‘Competitors’ at the top of the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‘Import from a federation file’ on the left of the page to open the ‘List Choice’ field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71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1981200"/>
            <a:ext cx="4800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53238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755930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054A-9B1B-4608-8AF9-EE65337BA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</a:t>
            </a:r>
          </a:p>
        </p:txBody>
      </p:sp>
      <p:sp>
        <p:nvSpPr>
          <p:cNvPr id="73731" name="TextBox 5">
            <a:extLst>
              <a:ext uri="{FF2B5EF4-FFF2-40B4-BE49-F238E27FC236}">
                <a16:creationId xmlns:a16="http://schemas.microsoft.com/office/drawing/2014/main" id="{219C96B0-6F5D-444A-911D-3E0118E2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65" y="1447800"/>
            <a:ext cx="1981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athlete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‘Last Name’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Double Clicking on the athlete will enter them into competitor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073" y="1219200"/>
            <a:ext cx="673272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498809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13E-13C4-4272-B395-E61B33E6D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8732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</a:t>
            </a:r>
          </a:p>
        </p:txBody>
      </p:sp>
      <p:sp>
        <p:nvSpPr>
          <p:cNvPr id="74756" name="TextBox 5">
            <a:extLst>
              <a:ext uri="{FF2B5EF4-FFF2-40B4-BE49-F238E27FC236}">
                <a16:creationId xmlns:a16="http://schemas.microsoft.com/office/drawing/2014/main" id="{D586F8F6-0133-4989-BEDE-D8765927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295400"/>
            <a:ext cx="26939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added athlete.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Opens the ‘Modify’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the assigned bib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Nation and Club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6205934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676400"/>
            <a:ext cx="1371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328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1020-6E77-44A5-8FBE-DC8BF6345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6343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75780" name="TextBox 6">
            <a:extLst>
              <a:ext uri="{FF2B5EF4-FFF2-40B4-BE49-F238E27FC236}">
                <a16:creationId xmlns:a16="http://schemas.microsoft.com/office/drawing/2014/main" id="{913092BA-50A9-470C-A1C2-92E701B0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720840"/>
            <a:ext cx="261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Return to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above athlete, hold and drag to their start location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12635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29718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05766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FA75-BD3E-4346-BC07-8F2BCEE54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98424"/>
            <a:ext cx="7339012" cy="9151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Device</a:t>
            </a:r>
          </a:p>
        </p:txBody>
      </p:sp>
      <p:sp>
        <p:nvSpPr>
          <p:cNvPr id="76803" name="TextBox 4">
            <a:extLst>
              <a:ext uri="{FF2B5EF4-FFF2-40B4-BE49-F238E27FC236}">
                <a16:creationId xmlns:a16="http://schemas.microsoft.com/office/drawing/2014/main" id="{8F3A7DDF-3F6F-4A4E-BCAB-007D3A63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66800"/>
            <a:ext cx="3579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Choose </a:t>
            </a:r>
            <a:br>
              <a:rPr lang="en-US" altLang="en-US" sz="20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Local Configuration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Timing Device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55FED-34B8-4DE3-8E05-B54EFD81EA0B}"/>
              </a:ext>
            </a:extLst>
          </p:cNvPr>
          <p:cNvSpPr txBox="1"/>
          <p:nvPr/>
        </p:nvSpPr>
        <p:spPr>
          <a:xfrm>
            <a:off x="102272" y="6098594"/>
            <a:ext cx="745331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</a:t>
            </a:r>
            <a:r>
              <a:rPr lang="en-US" dirty="0">
                <a:solidFill>
                  <a:srgbClr val="003399"/>
                </a:solidFill>
                <a:latin typeface="+mj-lt"/>
              </a:rPr>
              <a:t> Access to timing functions is limited if  Hardware Protection Key (dongle) not correctly coded or updated.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629400" cy="36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9737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268-ADCC-41D4-8951-978C19009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2113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Timing- Test Device</a:t>
            </a:r>
          </a:p>
        </p:txBody>
      </p:sp>
      <p:pic>
        <p:nvPicPr>
          <p:cNvPr id="77829" name="Content Placeholder 3">
            <a:extLst>
              <a:ext uri="{FF2B5EF4-FFF2-40B4-BE49-F238E27FC236}">
                <a16:creationId xmlns:a16="http://schemas.microsoft.com/office/drawing/2014/main" id="{7E8AD9DE-D743-47E1-8933-D1BAC3B055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46" y="1833562"/>
            <a:ext cx="4068763" cy="4527550"/>
          </a:xfrm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BA1752BB-54E9-41B9-B87F-876FDC0C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89100"/>
            <a:ext cx="407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Select Timing Device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828" name="TextBox 5">
            <a:extLst>
              <a:ext uri="{FF2B5EF4-FFF2-40B4-BE49-F238E27FC236}">
                <a16:creationId xmlns:a16="http://schemas.microsoft.com/office/drawing/2014/main" id="{5A08CDA3-F7D9-433A-90AF-797623D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835400"/>
            <a:ext cx="357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Test timing device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29E6F-768C-4DD6-AABD-D584EB9E96CA}"/>
              </a:ext>
            </a:extLst>
          </p:cNvPr>
          <p:cNvCxnSpPr/>
          <p:nvPr/>
        </p:nvCxnSpPr>
        <p:spPr>
          <a:xfrm flipH="1" flipV="1">
            <a:off x="4513263" y="2438400"/>
            <a:ext cx="1582737" cy="152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33182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E65DC5C3-D907-4ECF-8119-FEF89CAA17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79" y="1447800"/>
            <a:ext cx="8229600" cy="4365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D7CDF-C230-4CFB-AD2E-F5556DC94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7339012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Screen</a:t>
            </a:r>
          </a:p>
        </p:txBody>
      </p:sp>
      <p:sp>
        <p:nvSpPr>
          <p:cNvPr id="78852" name="TextBox 5">
            <a:extLst>
              <a:ext uri="{FF2B5EF4-FFF2-40B4-BE49-F238E27FC236}">
                <a16:creationId xmlns:a16="http://schemas.microsoft.com/office/drawing/2014/main" id="{C8CD463F-60ED-4696-90B1-9BAABEF1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0"/>
            <a:ext cx="45592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Click on ‘Timing’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 open the timing screen</a:t>
            </a:r>
          </a:p>
        </p:txBody>
      </p:sp>
    </p:spTree>
    <p:extLst>
      <p:ext uri="{BB962C8B-B14F-4D97-AF65-F5344CB8AC3E}">
        <p14:creationId xmlns:p14="http://schemas.microsoft.com/office/powerpoint/2010/main" val="515278580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B229-D0C3-4483-88D3-2E9EDA195E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685" y="177800"/>
            <a:ext cx="7339012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Sync</a:t>
            </a:r>
          </a:p>
        </p:txBody>
      </p:sp>
      <p:pic>
        <p:nvPicPr>
          <p:cNvPr id="79878" name="Content Placeholder 3">
            <a:extLst>
              <a:ext uri="{FF2B5EF4-FFF2-40B4-BE49-F238E27FC236}">
                <a16:creationId xmlns:a16="http://schemas.microsoft.com/office/drawing/2014/main" id="{02133BB6-EEDE-4A02-8BC0-8F1BDA1B74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484313"/>
            <a:ext cx="6005512" cy="4525962"/>
          </a:xfrm>
        </p:spPr>
      </p:pic>
      <p:sp>
        <p:nvSpPr>
          <p:cNvPr id="79875" name="TextBox 5">
            <a:extLst>
              <a:ext uri="{FF2B5EF4-FFF2-40B4-BE49-F238E27FC236}">
                <a16:creationId xmlns:a16="http://schemas.microsoft.com/office/drawing/2014/main" id="{B91CAB54-76AA-4A18-8069-E47E41C4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84313"/>
            <a:ext cx="2127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Start List is loaded</a:t>
            </a:r>
          </a:p>
        </p:txBody>
      </p:sp>
      <p:sp>
        <p:nvSpPr>
          <p:cNvPr id="79876" name="TextBox 15">
            <a:extLst>
              <a:ext uri="{FF2B5EF4-FFF2-40B4-BE49-F238E27FC236}">
                <a16:creationId xmlns:a16="http://schemas.microsoft.com/office/drawing/2014/main" id="{27DAEAB8-0322-4C78-B1A1-B64C1B03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579688"/>
            <a:ext cx="23955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Sync: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Impulse to the Primary Time Base starts the clock in the software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ABDA8-C1F8-41FB-84C4-030C1A592B29}"/>
              </a:ext>
            </a:extLst>
          </p:cNvPr>
          <p:cNvCxnSpPr/>
          <p:nvPr/>
        </p:nvCxnSpPr>
        <p:spPr>
          <a:xfrm flipV="1">
            <a:off x="3532188" y="2573338"/>
            <a:ext cx="2373312" cy="14303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42F0A-AA88-4ACC-BE6B-9274ED0EBA0D}"/>
              </a:ext>
            </a:extLst>
          </p:cNvPr>
          <p:cNvCxnSpPr/>
          <p:nvPr/>
        </p:nvCxnSpPr>
        <p:spPr>
          <a:xfrm flipV="1">
            <a:off x="2348890" y="2579688"/>
            <a:ext cx="4281488" cy="22272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33927B-090D-4ACE-B51A-2A1DE74EEBF5}"/>
              </a:ext>
            </a:extLst>
          </p:cNvPr>
          <p:cNvSpPr txBox="1"/>
          <p:nvPr/>
        </p:nvSpPr>
        <p:spPr>
          <a:xfrm>
            <a:off x="2898775" y="5114925"/>
            <a:ext cx="545534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Shows impulse received for sync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2B636-E893-4A7B-9ED5-C267CC971C5D}"/>
              </a:ext>
            </a:extLst>
          </p:cNvPr>
          <p:cNvCxnSpPr/>
          <p:nvPr/>
        </p:nvCxnSpPr>
        <p:spPr>
          <a:xfrm flipH="1" flipV="1">
            <a:off x="3810000" y="3287713"/>
            <a:ext cx="909638" cy="182721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5B74F2-7E55-40A3-83B1-A78B8D6048D3}"/>
              </a:ext>
            </a:extLst>
          </p:cNvPr>
          <p:cNvCxnSpPr/>
          <p:nvPr/>
        </p:nvCxnSpPr>
        <p:spPr>
          <a:xfrm>
            <a:off x="1878013" y="2017713"/>
            <a:ext cx="1246187" cy="420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7310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EFE-DAB6-4E27-9250-B98A4EBE6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77800"/>
            <a:ext cx="86106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‘Next’ and Begin Installation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B8A0395-FDA9-40CA-80A9-0A730E05AC9F}"/>
              </a:ext>
            </a:extLst>
          </p:cNvPr>
          <p:cNvSpPr/>
          <p:nvPr/>
        </p:nvSpPr>
        <p:spPr>
          <a:xfrm rot="10800000">
            <a:off x="5334000" y="4996356"/>
            <a:ext cx="222250" cy="1241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E657D-4C2B-4523-87B9-09E183807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703"/>
            <a:ext cx="4541914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483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AC8A-3BAA-47E3-851C-B9A682F36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38" y="976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7851CCEB-A055-4DE0-8C4A-52F779CAC7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600200"/>
            <a:ext cx="7242175" cy="4525963"/>
          </a:xfrm>
        </p:spPr>
      </p:pic>
      <p:sp>
        <p:nvSpPr>
          <p:cNvPr id="80900" name="TextBox 7">
            <a:extLst>
              <a:ext uri="{FF2B5EF4-FFF2-40B4-BE49-F238E27FC236}">
                <a16:creationId xmlns:a16="http://schemas.microsoft.com/office/drawing/2014/main" id="{5BC8A618-FE6D-4D68-AB03-AD9B848B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8" y="3449515"/>
            <a:ext cx="2889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Unlock Start and Finish: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the green circle icon (green light), or double click on red dot to turn it green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49BE77-F298-41FB-80A4-93391EF4E698}"/>
              </a:ext>
            </a:extLst>
          </p:cNvPr>
          <p:cNvCxnSpPr>
            <a:cxnSpLocks/>
          </p:cNvCxnSpPr>
          <p:nvPr/>
        </p:nvCxnSpPr>
        <p:spPr>
          <a:xfrm flipV="1">
            <a:off x="2983553" y="2030389"/>
            <a:ext cx="597847" cy="12877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C0D071-D9AB-49AC-A8D2-6ABCC4748034}"/>
              </a:ext>
            </a:extLst>
          </p:cNvPr>
          <p:cNvCxnSpPr/>
          <p:nvPr/>
        </p:nvCxnSpPr>
        <p:spPr>
          <a:xfrm flipV="1">
            <a:off x="3100388" y="2398713"/>
            <a:ext cx="1393825" cy="15319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461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DF6F-A419-40B5-94DA-E4E1FAFE6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138" y="100806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Forerunners</a:t>
            </a:r>
          </a:p>
        </p:txBody>
      </p:sp>
      <p:pic>
        <p:nvPicPr>
          <p:cNvPr id="81925" name="Content Placeholder 3">
            <a:extLst>
              <a:ext uri="{FF2B5EF4-FFF2-40B4-BE49-F238E27FC236}">
                <a16:creationId xmlns:a16="http://schemas.microsoft.com/office/drawing/2014/main" id="{3B80E6C3-C396-4D9A-A0CE-43BD0B3B85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06" y="1447800"/>
            <a:ext cx="6465888" cy="4525963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347669-E669-42F4-8759-3DE3E4517998}"/>
              </a:ext>
            </a:extLst>
          </p:cNvPr>
          <p:cNvCxnSpPr/>
          <p:nvPr/>
        </p:nvCxnSpPr>
        <p:spPr>
          <a:xfrm flipV="1">
            <a:off x="3228975" y="3838575"/>
            <a:ext cx="1557338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ECB42A-7CC0-4C47-8631-A88FF6A5E702}"/>
              </a:ext>
            </a:extLst>
          </p:cNvPr>
          <p:cNvCxnSpPr/>
          <p:nvPr/>
        </p:nvCxnSpPr>
        <p:spPr>
          <a:xfrm flipV="1">
            <a:off x="2820988" y="1919288"/>
            <a:ext cx="242887" cy="13335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26" name="TextBox 5">
            <a:extLst>
              <a:ext uri="{FF2B5EF4-FFF2-40B4-BE49-F238E27FC236}">
                <a16:creationId xmlns:a16="http://schemas.microsoft.com/office/drawing/2014/main" id="{CEB4D8DB-7EC3-4F32-B4B6-4D6D979C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46438"/>
            <a:ext cx="53546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bib 1 and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901 as the first Forerunner.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This # can be changed under Options; Software Parameters, Forerunner numbers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B1F87239-05FF-44D1-A374-77AE036C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31775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8A760E0D-27B2-4B50-A52E-9C17C78717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1284288"/>
            <a:ext cx="6718300" cy="4525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07E6C-D66B-4152-992C-8CC59278B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46" y="-59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Run in Progress</a:t>
            </a:r>
          </a:p>
        </p:txBody>
      </p:sp>
      <p:sp>
        <p:nvSpPr>
          <p:cNvPr id="82948" name="TextBox 4">
            <a:extLst>
              <a:ext uri="{FF2B5EF4-FFF2-40B4-BE49-F238E27FC236}">
                <a16:creationId xmlns:a16="http://schemas.microsoft.com/office/drawing/2014/main" id="{715035D6-9B47-4F28-A705-A885E4B9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68713"/>
            <a:ext cx="1285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Starts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949" name="TextBox 5">
            <a:extLst>
              <a:ext uri="{FF2B5EF4-FFF2-40B4-BE49-F238E27FC236}">
                <a16:creationId xmlns:a16="http://schemas.microsoft.com/office/drawing/2014/main" id="{9EFE72BA-7461-4AA7-8E3D-1F26EFC5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67125"/>
            <a:ext cx="16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Finishes</a:t>
            </a:r>
          </a:p>
        </p:txBody>
      </p:sp>
      <p:sp>
        <p:nvSpPr>
          <p:cNvPr id="82950" name="TextBox 6">
            <a:extLst>
              <a:ext uri="{FF2B5EF4-FFF2-40B4-BE49-F238E27FC236}">
                <a16:creationId xmlns:a16="http://schemas.microsoft.com/office/drawing/2014/main" id="{1C4B7189-139F-455B-A244-FFBCBC2B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6569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Records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id="{17E17A39-9F7C-440E-BC29-4BEB994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2382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Ranking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F7F-B33B-405D-89D8-93938D42C1D8}"/>
              </a:ext>
            </a:extLst>
          </p:cNvPr>
          <p:cNvSpPr txBox="1"/>
          <p:nvPr/>
        </p:nvSpPr>
        <p:spPr>
          <a:xfrm>
            <a:off x="152400" y="5791200"/>
            <a:ext cx="6934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on radio buttons to allow start and finishes to be ‘open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76F4-4975-41B9-9883-1B70FB6C327E}"/>
              </a:ext>
            </a:extLst>
          </p:cNvPr>
          <p:cNvSpPr txBox="1"/>
          <p:nvPr/>
        </p:nvSpPr>
        <p:spPr>
          <a:xfrm>
            <a:off x="76200" y="1527016"/>
            <a:ext cx="2133601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green button to create the ‘unactive passage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.’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D9575-8DD7-46F8-B3CE-0AAC6A7014ED}"/>
              </a:ext>
            </a:extLst>
          </p:cNvPr>
          <p:cNvCxnSpPr/>
          <p:nvPr/>
        </p:nvCxnSpPr>
        <p:spPr>
          <a:xfrm flipV="1">
            <a:off x="1518138" y="3004344"/>
            <a:ext cx="838200" cy="542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A76E1-1722-47A6-8DEA-6E067CFB5F41}"/>
              </a:ext>
            </a:extLst>
          </p:cNvPr>
          <p:cNvCxnSpPr/>
          <p:nvPr/>
        </p:nvCxnSpPr>
        <p:spPr>
          <a:xfrm flipV="1">
            <a:off x="3657600" y="2514600"/>
            <a:ext cx="457200" cy="3352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5566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3">
            <a:extLst>
              <a:ext uri="{FF2B5EF4-FFF2-40B4-BE49-F238E27FC236}">
                <a16:creationId xmlns:a16="http://schemas.microsoft.com/office/drawing/2014/main" id="{130256CC-297F-4736-8C20-2813218F8E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6484937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2C1CB-1DBC-4BF1-8F92-9B3BDFDF28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Windows of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C97E5-275B-4EFB-8030-87B38ED087B2}"/>
              </a:ext>
            </a:extLst>
          </p:cNvPr>
          <p:cNvSpPr txBox="1"/>
          <p:nvPr/>
        </p:nvSpPr>
        <p:spPr>
          <a:xfrm>
            <a:off x="457200" y="1447800"/>
            <a:ext cx="189865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select DNF, etc.</a:t>
            </a:r>
            <a:b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-right click on athlete bib # to open the window of options and select</a:t>
            </a:r>
          </a:p>
        </p:txBody>
      </p:sp>
    </p:spTree>
    <p:extLst>
      <p:ext uri="{BB962C8B-B14F-4D97-AF65-F5344CB8AC3E}">
        <p14:creationId xmlns:p14="http://schemas.microsoft.com/office/powerpoint/2010/main" val="94075426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8B99-D4F2-4510-B4D6-42C068B7B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60337"/>
            <a:ext cx="7339012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DNS</a:t>
            </a:r>
          </a:p>
        </p:txBody>
      </p:sp>
      <p:sp>
        <p:nvSpPr>
          <p:cNvPr id="86019" name="TextBox 8">
            <a:extLst>
              <a:ext uri="{FF2B5EF4-FFF2-40B4-BE49-F238E27FC236}">
                <a16:creationId xmlns:a16="http://schemas.microsoft.com/office/drawing/2014/main" id="{43B1C8D7-0CDC-4E66-9A7B-D5857899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63650"/>
            <a:ext cx="199231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Highlight bib in Start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DNS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and choose ‘status: Did not Start’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549AB-3596-440F-93EB-B152EFD0689F}"/>
              </a:ext>
            </a:extLst>
          </p:cNvPr>
          <p:cNvCxnSpPr/>
          <p:nvPr/>
        </p:nvCxnSpPr>
        <p:spPr>
          <a:xfrm>
            <a:off x="914400" y="2438400"/>
            <a:ext cx="136366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AD6B84-50B9-4001-8F44-6A693F4EE9D4}"/>
              </a:ext>
            </a:extLst>
          </p:cNvPr>
          <p:cNvCxnSpPr/>
          <p:nvPr/>
        </p:nvCxnSpPr>
        <p:spPr>
          <a:xfrm>
            <a:off x="1123950" y="3065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022" name="Content Placeholder 3">
            <a:extLst>
              <a:ext uri="{FF2B5EF4-FFF2-40B4-BE49-F238E27FC236}">
                <a16:creationId xmlns:a16="http://schemas.microsoft.com/office/drawing/2014/main" id="{F28E84D4-5C57-4140-8612-51BA2E348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409700"/>
            <a:ext cx="6484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D05FA0-8EBD-422A-B46F-19E4699DD9BB}"/>
              </a:ext>
            </a:extLst>
          </p:cNvPr>
          <p:cNvCxnSpPr/>
          <p:nvPr/>
        </p:nvCxnSpPr>
        <p:spPr>
          <a:xfrm flipV="1">
            <a:off x="1219200" y="1905000"/>
            <a:ext cx="3657600" cy="2286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9F0E9-A77B-49F4-B3A6-F849E90CD0F8}"/>
              </a:ext>
            </a:extLst>
          </p:cNvPr>
          <p:cNvCxnSpPr/>
          <p:nvPr/>
        </p:nvCxnSpPr>
        <p:spPr>
          <a:xfrm flipV="1">
            <a:off x="1862138" y="4991100"/>
            <a:ext cx="1185862" cy="685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16083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06EB-6874-4893-826F-B5EACD869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391"/>
            <a:ext cx="7339012" cy="103040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First Run Complete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1E5C80F6-9C4B-472D-80E7-12A00D49CA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17638"/>
            <a:ext cx="7242175" cy="4525963"/>
          </a:xfrm>
        </p:spPr>
      </p:pic>
      <p:sp>
        <p:nvSpPr>
          <p:cNvPr id="87044" name="TextBox 4">
            <a:extLst>
              <a:ext uri="{FF2B5EF4-FFF2-40B4-BE49-F238E27FC236}">
                <a16:creationId xmlns:a16="http://schemas.microsoft.com/office/drawing/2014/main" id="{89D55087-C9EF-48BB-BD8A-F0EE9E8F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40294"/>
            <a:ext cx="230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CD0FC6-7AB9-4DF5-83C7-435A18415393}"/>
              </a:ext>
            </a:extLst>
          </p:cNvPr>
          <p:cNvCxnSpPr>
            <a:stCxn id="87044" idx="1"/>
          </p:cNvCxnSpPr>
          <p:nvPr/>
        </p:nvCxnSpPr>
        <p:spPr>
          <a:xfrm flipH="1" flipV="1">
            <a:off x="6096000" y="2473570"/>
            <a:ext cx="533400" cy="69755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7932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FD8B-5ABC-4834-BED1-13398D784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3343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DSQ</a:t>
            </a:r>
          </a:p>
        </p:txBody>
      </p:sp>
      <p:sp>
        <p:nvSpPr>
          <p:cNvPr id="88068" name="TextBox 4">
            <a:extLst>
              <a:ext uri="{FF2B5EF4-FFF2-40B4-BE49-F238E27FC236}">
                <a16:creationId xmlns:a16="http://schemas.microsoft.com/office/drawing/2014/main" id="{4F1D3A9F-3ADF-4311-971B-0367C593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648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Disqualified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Gate # or Rule #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199"/>
            <a:ext cx="7620000" cy="39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" y="3810000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9521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51B-0723-42E0-A4AB-25E93BD54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4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14FB82D2-40B3-492C-9036-8B5DC2A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64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Not Permitted to Start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Rule #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560" y="3048000"/>
            <a:ext cx="7033239" cy="36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62000" y="403860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3081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817D-BA0C-4DA9-A99A-688D44A34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Results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4519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352800" y="1447800"/>
            <a:ext cx="48768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" y="48006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0668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Results at top of Page</a:t>
            </a:r>
          </a:p>
          <a:p>
            <a:pPr eaLnBrk="1" hangingPunct="1"/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‘Ranking After Run’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1’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‘OK’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Preview or Print in the next screen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244078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DBF-3D52-4C05-82D6-6C95A38E1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8623"/>
            <a:ext cx="6119812" cy="88899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1140" name="TextBox 4">
            <a:extLst>
              <a:ext uri="{FF2B5EF4-FFF2-40B4-BE49-F238E27FC236}">
                <a16:creationId xmlns:a16="http://schemas.microsoft.com/office/drawing/2014/main" id="{BBCA4125-26AA-4DC6-A446-7C32E690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295400"/>
            <a:ext cx="263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arrow to ‘Run 2’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E22F7AD1-4433-455B-8BD8-6EA859C3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362200"/>
            <a:ext cx="282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‘Start List’ button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1A1780F2-1221-4BF1-874B-B3F31D23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41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‘Options’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button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‘Prepare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From Ranking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Another Run’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B74-2382-4943-94AD-3BAAA3BDFE47}"/>
              </a:ext>
            </a:extLst>
          </p:cNvPr>
          <p:cNvSpPr txBox="1"/>
          <p:nvPr/>
        </p:nvSpPr>
        <p:spPr>
          <a:xfrm>
            <a:off x="0" y="58277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This allows the option to include 1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run DNF and DSQ’s on the start list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246094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flipV="1">
            <a:off x="1676400" y="17526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33600" y="22098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33600" y="40386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0719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D3E0-B7EE-4925-B43E-F58CCB755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43518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and Select Next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04A0D02-8678-4689-BA1A-CBF3A52C7F02}"/>
              </a:ext>
            </a:extLst>
          </p:cNvPr>
          <p:cNvSpPr/>
          <p:nvPr/>
        </p:nvSpPr>
        <p:spPr>
          <a:xfrm>
            <a:off x="1295400" y="4267200"/>
            <a:ext cx="1414463" cy="450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28D266F-D3F4-4318-86F7-35B2342A1801}"/>
              </a:ext>
            </a:extLst>
          </p:cNvPr>
          <p:cNvSpPr/>
          <p:nvPr/>
        </p:nvSpPr>
        <p:spPr>
          <a:xfrm>
            <a:off x="6019800" y="5410200"/>
            <a:ext cx="277813" cy="7635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9318-28FA-482A-8A7F-482CA46E2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3" y="1615118"/>
            <a:ext cx="4557155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5648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325-FCF1-4A96-BE41-C24FBDC92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86212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2164" name="TextBox 4">
            <a:extLst>
              <a:ext uri="{FF2B5EF4-FFF2-40B4-BE49-F238E27FC236}">
                <a16:creationId xmlns:a16="http://schemas.microsoft.com/office/drawing/2014/main" id="{2C1837BA-939C-4556-8664-7A4FFFC7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147762"/>
            <a:ext cx="209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Insert ‘Bibbo’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‘Add’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Start list will load in background, Click on ‘Close’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602634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1752600" y="1524000"/>
            <a:ext cx="39624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2819400"/>
            <a:ext cx="4191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92119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09FF-C0D5-49AB-9BD6-32DED32AC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92087"/>
            <a:ext cx="7339012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3189" name="TextBox 4">
            <a:extLst>
              <a:ext uri="{FF2B5EF4-FFF2-40B4-BE49-F238E27FC236}">
                <a16:creationId xmlns:a16="http://schemas.microsoft.com/office/drawing/2014/main" id="{DD56C65E-A036-4227-8742-83D1687B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0" y="1916063"/>
            <a:ext cx="251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‘Run Start List’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‘Run 2’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973CA-DA2D-4C0A-88EB-9DDC0DE1CAEA}"/>
              </a:ext>
            </a:extLst>
          </p:cNvPr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next step, printing/running of the start list, is the same process as run 1.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40709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438400" y="23622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213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241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‘Final Ranking’ to load overall results.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Final Ranking box will open, preview or print results.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543800" y="1600200"/>
            <a:ext cx="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143000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94295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44CD-651C-49CF-B725-133FEECFFD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170687"/>
            <a:ext cx="7339012" cy="7870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Results</a:t>
            </a:r>
          </a:p>
        </p:txBody>
      </p:sp>
      <p:sp>
        <p:nvSpPr>
          <p:cNvPr id="95236" name="TextBox 4">
            <a:extLst>
              <a:ext uri="{FF2B5EF4-FFF2-40B4-BE49-F238E27FC236}">
                <a16:creationId xmlns:a16="http://schemas.microsoft.com/office/drawing/2014/main" id="{C48297B9-2564-42BD-99C7-A6875C87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0263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Jury</a:t>
            </a:r>
          </a:p>
        </p:txBody>
      </p:sp>
      <p:sp>
        <p:nvSpPr>
          <p:cNvPr id="95237" name="TextBox 5">
            <a:extLst>
              <a:ext uri="{FF2B5EF4-FFF2-40B4-BE49-F238E27FC236}">
                <a16:creationId xmlns:a16="http://schemas.microsoft.com/office/drawing/2014/main" id="{930FD29E-68C0-418B-BDEC-74E0C658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9235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Weather Data</a:t>
            </a:r>
          </a:p>
        </p:txBody>
      </p:sp>
      <p:sp>
        <p:nvSpPr>
          <p:cNvPr id="95238" name="TextBox 6">
            <a:extLst>
              <a:ext uri="{FF2B5EF4-FFF2-40B4-BE49-F238E27FC236}">
                <a16:creationId xmlns:a16="http://schemas.microsoft.com/office/drawing/2014/main" id="{643DAD23-2A6D-428A-9B88-E802569A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0485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id="{C33A4480-7CFA-4CF7-8D4C-E3DB9246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43188"/>
            <a:ext cx="2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st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DC3D379C-6B4C-419E-8506-EFAC1B49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25082"/>
            <a:ext cx="27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Points list</a:t>
            </a:r>
          </a:p>
        </p:txBody>
      </p:sp>
      <p:sp>
        <p:nvSpPr>
          <p:cNvPr id="95241" name="TextBox 9">
            <a:extLst>
              <a:ext uri="{FF2B5EF4-FFF2-40B4-BE49-F238E27FC236}">
                <a16:creationId xmlns:a16="http://schemas.microsoft.com/office/drawing/2014/main" id="{BF79BD8A-E26B-4245-AB66-7C8ACE26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54613"/>
            <a:ext cx="156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Software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version</a:t>
            </a:r>
          </a:p>
        </p:txBody>
      </p:sp>
      <p:sp>
        <p:nvSpPr>
          <p:cNvPr id="95242" name="TextBox 10">
            <a:extLst>
              <a:ext uri="{FF2B5EF4-FFF2-40B4-BE49-F238E27FC236}">
                <a16:creationId xmlns:a16="http://schemas.microsoft.com/office/drawing/2014/main" id="{9D0960FF-3E81-48AD-BB53-FCAFBE6E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339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Race Code</a:t>
            </a:r>
          </a:p>
        </p:txBody>
      </p:sp>
      <p:sp>
        <p:nvSpPr>
          <p:cNvPr id="95244" name="TextBox 22">
            <a:extLst>
              <a:ext uri="{FF2B5EF4-FFF2-40B4-BE49-F238E27FC236}">
                <a16:creationId xmlns:a16="http://schemas.microsoft.com/office/drawing/2014/main" id="{02184B9C-3FBF-40F8-8C0A-9BCDDF6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05525"/>
            <a:ext cx="450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Time and Date Report Printed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86CA8E-190D-4298-82C0-2D7516DB6769}"/>
              </a:ext>
            </a:extLst>
          </p:cNvPr>
          <p:cNvCxnSpPr/>
          <p:nvPr/>
        </p:nvCxnSpPr>
        <p:spPr>
          <a:xfrm flipV="1">
            <a:off x="2239963" y="3246438"/>
            <a:ext cx="1460500" cy="704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A8BD79-A552-4634-8032-AE7EE792E4CA}"/>
              </a:ext>
            </a:extLst>
          </p:cNvPr>
          <p:cNvCxnSpPr>
            <a:cxnSpLocks/>
          </p:cNvCxnSpPr>
          <p:nvPr/>
        </p:nvCxnSpPr>
        <p:spPr>
          <a:xfrm>
            <a:off x="2740712" y="5375127"/>
            <a:ext cx="408888" cy="445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72A1A4-29E9-4287-A41E-329D4C17B75F}"/>
              </a:ext>
            </a:extLst>
          </p:cNvPr>
          <p:cNvCxnSpPr>
            <a:cxnSpLocks/>
          </p:cNvCxnSpPr>
          <p:nvPr/>
        </p:nvCxnSpPr>
        <p:spPr>
          <a:xfrm flipV="1">
            <a:off x="2361040" y="2946448"/>
            <a:ext cx="881796" cy="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71706" cy="48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1371600" y="17526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19050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2743200"/>
            <a:ext cx="114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24000" y="5410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5244" idx="3"/>
          </p:cNvCxnSpPr>
          <p:nvPr/>
        </p:nvCxnSpPr>
        <p:spPr>
          <a:xfrm flipV="1">
            <a:off x="5037390" y="5562600"/>
            <a:ext cx="830010" cy="77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0200" y="4800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62600" y="1905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248400" y="1600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1637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F4FD-5A85-412E-A095-EBBEC6113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36" y="30480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6259" name="TextBox 4">
            <a:extLst>
              <a:ext uri="{FF2B5EF4-FFF2-40B4-BE49-F238E27FC236}">
                <a16:creationId xmlns:a16="http://schemas.microsoft.com/office/drawing/2014/main" id="{38F25395-B0F0-47F7-A286-22FFE91B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466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On the Results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Choose ‘Export Event’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02158"/>
            <a:ext cx="8077200" cy="20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657600" y="2362200"/>
            <a:ext cx="4038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4400" y="3124200"/>
            <a:ext cx="2667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2543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Where did my file save to?</a:t>
            </a:r>
          </a:p>
        </p:txBody>
      </p:sp>
      <p:sp>
        <p:nvSpPr>
          <p:cNvPr id="97285" name="TextBox 8">
            <a:extLst>
              <a:ext uri="{FF2B5EF4-FFF2-40B4-BE49-F238E27FC236}">
                <a16:creationId xmlns:a16="http://schemas.microsoft.com/office/drawing/2014/main" id="{108C0805-CB44-407C-89C6-CFD4A67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334000"/>
            <a:ext cx="8667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Attach xml file to email.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Email results to ‘alpineresults@usskiandsnowboard.org’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U.S. Ski &amp; Snowboard Transmittal # as the subject</a:t>
            </a:r>
            <a:b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57070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5610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2438400" y="16764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32766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1383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CC4-4C47-4FC4-B18C-C63DD109D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48456"/>
            <a:ext cx="7339012" cy="766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98308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31188" cy="42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Close event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‘Save’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the event to save</a:t>
            </a:r>
          </a:p>
        </p:txBody>
      </p:sp>
    </p:spTree>
    <p:extLst>
      <p:ext uri="{BB962C8B-B14F-4D97-AF65-F5344CB8AC3E}">
        <p14:creationId xmlns:p14="http://schemas.microsoft.com/office/powerpoint/2010/main" val="378653883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ontent Placeholder 3">
            <a:extLst>
              <a:ext uri="{FF2B5EF4-FFF2-40B4-BE49-F238E27FC236}">
                <a16:creationId xmlns:a16="http://schemas.microsoft.com/office/drawing/2014/main" id="{08BCE9EB-4150-4D17-8F38-6A9CDB0AC9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5707" y="1295400"/>
            <a:ext cx="5791200" cy="3829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82E86-34A9-441B-AE4F-E9CA18C9D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146"/>
            <a:ext cx="7339012" cy="979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100356" name="TextBox 4">
            <a:extLst>
              <a:ext uri="{FF2B5EF4-FFF2-40B4-BE49-F238E27FC236}">
                <a16:creationId xmlns:a16="http://schemas.microsoft.com/office/drawing/2014/main" id="{155B3FF6-98B7-49E8-80F6-E5AB7F5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09726"/>
            <a:ext cx="2494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Name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‘Save’</a:t>
            </a:r>
          </a:p>
        </p:txBody>
      </p:sp>
      <p:sp>
        <p:nvSpPr>
          <p:cNvPr id="100357" name="TextBox 5">
            <a:extLst>
              <a:ext uri="{FF2B5EF4-FFF2-40B4-BE49-F238E27FC236}">
                <a16:creationId xmlns:a16="http://schemas.microsoft.com/office/drawing/2014/main" id="{4AB9978E-07B4-4A4C-B2AC-EE00E8A0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60741"/>
            <a:ext cx="5070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Note file extension .spro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and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SkiAlpPro Default Folder location</a:t>
            </a:r>
          </a:p>
        </p:txBody>
      </p:sp>
    </p:spTree>
    <p:extLst>
      <p:ext uri="{BB962C8B-B14F-4D97-AF65-F5344CB8AC3E}">
        <p14:creationId xmlns:p14="http://schemas.microsoft.com/office/powerpoint/2010/main" val="354639833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2D1-65F2-401F-9FCC-877AA1C4C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276" y="304800"/>
            <a:ext cx="7339012" cy="8620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a File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3719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‘Restore an Event’</a:t>
            </a: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Select the correct .spro file,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based on where you have saved this file.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198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95462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E477-308E-4B0E-99E0-BC81F38E6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339012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Exporting Data</a:t>
            </a:r>
          </a:p>
        </p:txBody>
      </p:sp>
      <p:sp>
        <p:nvSpPr>
          <p:cNvPr id="101380" name="TextBox 4">
            <a:extLst>
              <a:ext uri="{FF2B5EF4-FFF2-40B4-BE49-F238E27FC236}">
                <a16:creationId xmlns:a16="http://schemas.microsoft.com/office/drawing/2014/main" id="{74A3834C-F7BF-4C75-A9A9-3420B195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549900"/>
            <a:ext cx="432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‘Export’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‘Copy for Excel’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an excel file and paste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6798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4724400" y="2667000"/>
            <a:ext cx="17526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451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3722-3238-4A73-910F-3B98366C5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304800"/>
            <a:ext cx="7339012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78430-2EEE-4E64-954B-B84FEEC2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534293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9386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170D026-413E-4F08-9AD7-57DCC738C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38" y="152400"/>
            <a:ext cx="73390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SUGGESTIONS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47955-05B5-47BF-8843-DCE7CFE07B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7638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Prior to your first event: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both sections of the Race Administration Study Guide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all software options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Practice all race-related software procedures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Establish contact with an experienced RA who will take the time to help you solve issues that may occur!</a:t>
            </a:r>
          </a:p>
        </p:txBody>
      </p:sp>
    </p:spTree>
    <p:extLst>
      <p:ext uri="{BB962C8B-B14F-4D97-AF65-F5344CB8AC3E}">
        <p14:creationId xmlns:p14="http://schemas.microsoft.com/office/powerpoint/2010/main" val="2394402265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2A4BC7DA-E11A-4494-AAD4-55C6180ADA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92" y="381000"/>
            <a:ext cx="8991600" cy="5562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videos and educational</a:t>
            </a: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please review at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assistance from U.S. Ski &amp; Snowboard please visit: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 and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wishes on your upcoming season!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F36404C6-5423-41CA-8213-83661F7A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461000"/>
            <a:ext cx="936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7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US Ski &amp; Snow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CEEDA-DCC7-49D3-9B00-3E7656290B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2737</Words>
  <Application>Microsoft Office PowerPoint</Application>
  <PresentationFormat>On-screen Show (4:3)</PresentationFormat>
  <Paragraphs>389</Paragraphs>
  <Slides>91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Arial Bold</vt:lpstr>
      <vt:lpstr>Calibri</vt:lpstr>
      <vt:lpstr>Century Gothic</vt:lpstr>
      <vt:lpstr>Euphemia</vt:lpstr>
      <vt:lpstr>Snowflakes design template</vt:lpstr>
      <vt:lpstr>VOLA</vt:lpstr>
      <vt:lpstr>IMPORTANT SEASON 2021 NOTICE</vt:lpstr>
      <vt:lpstr>PowerPoint Presentation</vt:lpstr>
      <vt:lpstr>Race Results Software  usskiandsnowboard.org/sport-development/officials-development/timing-race-administration vola.fr/en/timing/logiciels/suite-skialp /skialp-pro</vt:lpstr>
      <vt:lpstr>Downloading Vola Ski Alp Pro</vt:lpstr>
      <vt:lpstr>Select ‘Run’ </vt:lpstr>
      <vt:lpstr>Select ‘Next’ and Begin Installation</vt:lpstr>
      <vt:lpstr>Accept and Select Next</vt:lpstr>
      <vt:lpstr>Select Next</vt:lpstr>
      <vt:lpstr>FINAL STEPS:    </vt:lpstr>
      <vt:lpstr>Local Configurations</vt:lpstr>
      <vt:lpstr>National Regulations</vt:lpstr>
      <vt:lpstr>OPENING SCREEN</vt:lpstr>
      <vt:lpstr>Verify your dongle </vt:lpstr>
      <vt:lpstr>Dongle Driver and Confirmation </vt:lpstr>
      <vt:lpstr>Creating an Event  </vt:lpstr>
      <vt:lpstr>New Event Selected</vt:lpstr>
      <vt:lpstr>Event Type</vt:lpstr>
      <vt:lpstr>PowerPoint Presentation</vt:lpstr>
      <vt:lpstr>General Parameters</vt:lpstr>
      <vt:lpstr>Codex and Gender –  U. S. Ski &amp; Snowboard Races </vt:lpstr>
      <vt:lpstr>Codex and Gender –  U. S. Ski &amp; Snowboard Races </vt:lpstr>
      <vt:lpstr>Printing Parameters</vt:lpstr>
      <vt:lpstr>Printing Parameters  Adding logos</vt:lpstr>
      <vt:lpstr>Parameters Header –  Officials</vt:lpstr>
      <vt:lpstr>Parameters Header  Forerunners-Technical Data</vt:lpstr>
      <vt:lpstr>Competitor Page</vt:lpstr>
      <vt:lpstr>Downloading a Points List </vt:lpstr>
      <vt:lpstr>“DOWNLOAD” Points List</vt:lpstr>
      <vt:lpstr>Points List – Entering Individual Athletes</vt:lpstr>
      <vt:lpstr>Points List – Entering Individual Athletes</vt:lpstr>
      <vt:lpstr>Entering Athletes using Filters</vt:lpstr>
      <vt:lpstr>Competitor Fields</vt:lpstr>
      <vt:lpstr>Importing Athletes via Excel </vt:lpstr>
      <vt:lpstr>Importing Athletes via Excel 1st way</vt:lpstr>
      <vt:lpstr>Importing Athletes via Excel 2nd way= Paste</vt:lpstr>
      <vt:lpstr>Verify Import Numbers Match</vt:lpstr>
      <vt:lpstr>Updating Points After Excel Import</vt:lpstr>
      <vt:lpstr>Updating Points </vt:lpstr>
      <vt:lpstr>Quick Sort: Function can also be used in an Event File</vt:lpstr>
      <vt:lpstr>Assign Bibs</vt:lpstr>
      <vt:lpstr>Draw and Assigning Bibs</vt:lpstr>
      <vt:lpstr>PowerPoint Presentation</vt:lpstr>
      <vt:lpstr>Draw and Assigning Bibs</vt:lpstr>
      <vt:lpstr>Draw and Assigning Bibs</vt:lpstr>
      <vt:lpstr>Draw and Assigning Bibs Non-Scored</vt:lpstr>
      <vt:lpstr>Draw and Assigning Bibs Non-Scored</vt:lpstr>
      <vt:lpstr>Missing bib –  ‘shift in numbering’</vt:lpstr>
      <vt:lpstr>Seed Cards </vt:lpstr>
      <vt:lpstr>Creating a Start List</vt:lpstr>
      <vt:lpstr>Creating a Start List</vt:lpstr>
      <vt:lpstr>Creating a Start List</vt:lpstr>
      <vt:lpstr>Clearing a Start List</vt:lpstr>
      <vt:lpstr>Run(Print) a Start List</vt:lpstr>
      <vt:lpstr>Run(Print) a Start List</vt:lpstr>
      <vt:lpstr>1st Run Start List</vt:lpstr>
      <vt:lpstr>Condensed Start List</vt:lpstr>
      <vt:lpstr>Snow Seed</vt:lpstr>
      <vt:lpstr>Snow Seed</vt:lpstr>
      <vt:lpstr>Snow Seed – Start List</vt:lpstr>
      <vt:lpstr>Inserting a Late Racer/Entry Step 1 </vt:lpstr>
      <vt:lpstr>Inserting a Late Racer/Entry Step 2 </vt:lpstr>
      <vt:lpstr>Inserting a Late Racer/Entry Step 3 </vt:lpstr>
      <vt:lpstr>Inserting a Late Racer/Entry Step 4 </vt:lpstr>
      <vt:lpstr>Inserting a Late Racer/Entry Step 5</vt:lpstr>
      <vt:lpstr>Timing Device</vt:lpstr>
      <vt:lpstr>Timing- Test Device</vt:lpstr>
      <vt:lpstr>Timing Screen</vt:lpstr>
      <vt:lpstr>Timing - Sync</vt:lpstr>
      <vt:lpstr>Timing</vt:lpstr>
      <vt:lpstr>Timing - Forerunners</vt:lpstr>
      <vt:lpstr>Timing – Run in Progress</vt:lpstr>
      <vt:lpstr>Timing – Windows of Options</vt:lpstr>
      <vt:lpstr>Timing – DNS</vt:lpstr>
      <vt:lpstr>Timing – First Run Complete</vt:lpstr>
      <vt:lpstr>DSQ</vt:lpstr>
      <vt:lpstr>NPS</vt:lpstr>
      <vt:lpstr>1st Run Results</vt:lpstr>
      <vt:lpstr>2nd Run Start List</vt:lpstr>
      <vt:lpstr>Creating 2nd Run Start List</vt:lpstr>
      <vt:lpstr>Run(Print) 2nd Run Start List</vt:lpstr>
      <vt:lpstr>Results</vt:lpstr>
      <vt:lpstr>Reading the Results</vt:lpstr>
      <vt:lpstr>Transmitting Results - XML</vt:lpstr>
      <vt:lpstr>Transmitting Results - XML</vt:lpstr>
      <vt:lpstr>Saving and Transferring File</vt:lpstr>
      <vt:lpstr>Saving and Transferring File</vt:lpstr>
      <vt:lpstr>Restoring a File</vt:lpstr>
      <vt:lpstr>Exporting Data</vt:lpstr>
      <vt:lpstr>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Thelma Hoessler</dc:creator>
  <cp:lastModifiedBy>Thelma Hoessler</cp:lastModifiedBy>
  <cp:revision>171</cp:revision>
  <dcterms:created xsi:type="dcterms:W3CDTF">2017-05-23T14:43:27Z</dcterms:created>
  <dcterms:modified xsi:type="dcterms:W3CDTF">2020-08-30T17:21:25Z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